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715000" type="screen16x10"/>
  <p:notesSz cx="7007225" cy="9293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9F15"/>
    <a:srgbClr val="BA99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63" autoAdjust="0"/>
    <p:restoredTop sz="94711" autoAdjust="0"/>
  </p:normalViewPr>
  <p:slideViewPr>
    <p:cSldViewPr>
      <p:cViewPr varScale="1">
        <p:scale>
          <a:sx n="89" d="100"/>
          <a:sy n="89" d="100"/>
        </p:scale>
        <p:origin x="-1074" y="-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464" cy="46466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9140" y="0"/>
            <a:ext cx="3036464" cy="46466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BB48D-6C00-4B8C-A156-7C753F2FCD77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696913"/>
            <a:ext cx="5575300" cy="3484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23" y="4414282"/>
            <a:ext cx="5605780" cy="418195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6951"/>
            <a:ext cx="3036464" cy="4646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9140" y="8826951"/>
            <a:ext cx="3036464" cy="4646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A24ED-68F4-4627-9B6D-92F4AC70C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394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>
            <a:lvl1pPr>
              <a:defRPr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BA995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fld id="{B1B37C9D-F528-48E4-A7B3-9D84285713C0}" type="datetime1">
              <a:rPr lang="en-US" smtClean="0"/>
              <a:t>11/14/2017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3868-18CB-47B3-8E10-7AF682D2FC8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791496876"/>
              </p:ext>
            </p:extLst>
          </p:nvPr>
        </p:nvGraphicFramePr>
        <p:xfrm>
          <a:off x="152400" y="127000"/>
          <a:ext cx="2438400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r:id="rId3" imgW="7621064" imgH="2857899" progId="MSPhotoEd.3">
                  <p:embed/>
                </p:oleObj>
              </mc:Choice>
              <mc:Fallback>
                <p:oleObj r:id="rId3" imgW="7621064" imgH="2857899" progId="MSPhotoEd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7000"/>
                        <a:ext cx="2438400" cy="896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/>
          <p:cNvCxnSpPr/>
          <p:nvPr userDrawn="1"/>
        </p:nvCxnSpPr>
        <p:spPr>
          <a:xfrm>
            <a:off x="685800" y="3111500"/>
            <a:ext cx="77724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8991600" y="63500"/>
            <a:ext cx="0" cy="5524500"/>
          </a:xfrm>
          <a:prstGeom prst="line">
            <a:avLst/>
          </a:prstGeom>
          <a:ln w="28575">
            <a:solidFill>
              <a:srgbClr val="C59F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1328470" y="5154463"/>
            <a:ext cx="6477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dirty="0" smtClean="0">
                <a:solidFill>
                  <a:srgbClr val="C59F15"/>
                </a:solidFill>
              </a:rPr>
              <a:t>New York </a:t>
            </a:r>
            <a:r>
              <a:rPr lang="en-US" sz="800" b="1" dirty="0" smtClean="0">
                <a:solidFill>
                  <a:schemeClr val="tx2">
                    <a:lumMod val="75000"/>
                  </a:schemeClr>
                </a:solidFill>
              </a:rPr>
              <a:t>|</a:t>
            </a:r>
            <a:r>
              <a:rPr lang="en-US" sz="800" b="1" dirty="0" smtClean="0">
                <a:solidFill>
                  <a:srgbClr val="C59F15"/>
                </a:solidFill>
              </a:rPr>
              <a:t> New Jersey</a:t>
            </a:r>
            <a:r>
              <a:rPr lang="en-US" sz="800" b="1" dirty="0" smtClean="0">
                <a:solidFill>
                  <a:schemeClr val="tx2">
                    <a:lumMod val="75000"/>
                  </a:schemeClr>
                </a:solidFill>
              </a:rPr>
              <a:t>|</a:t>
            </a:r>
            <a:r>
              <a:rPr lang="en-US" sz="800" b="1" dirty="0" smtClean="0">
                <a:solidFill>
                  <a:srgbClr val="C59F15"/>
                </a:solidFill>
              </a:rPr>
              <a:t> Washington DC </a:t>
            </a:r>
            <a:r>
              <a:rPr lang="en-US" sz="800" b="1" dirty="0" smtClean="0">
                <a:solidFill>
                  <a:schemeClr val="tx2">
                    <a:lumMod val="75000"/>
                  </a:schemeClr>
                </a:solidFill>
              </a:rPr>
              <a:t>|</a:t>
            </a:r>
            <a:r>
              <a:rPr lang="en-US" sz="800" b="1" dirty="0" smtClean="0">
                <a:solidFill>
                  <a:srgbClr val="C59F15"/>
                </a:solidFill>
              </a:rPr>
              <a:t> Connecticut </a:t>
            </a:r>
            <a:r>
              <a:rPr lang="en-US" sz="800" b="1" dirty="0" smtClean="0">
                <a:solidFill>
                  <a:schemeClr val="tx2">
                    <a:lumMod val="75000"/>
                  </a:schemeClr>
                </a:solidFill>
              </a:rPr>
              <a:t>|</a:t>
            </a:r>
            <a:r>
              <a:rPr lang="en-US" sz="800" b="1" dirty="0" smtClean="0">
                <a:solidFill>
                  <a:srgbClr val="C59F15"/>
                </a:solidFill>
              </a:rPr>
              <a:t> Los Angeles </a:t>
            </a:r>
            <a:r>
              <a:rPr lang="en-US" sz="800" b="1" dirty="0" smtClean="0">
                <a:solidFill>
                  <a:schemeClr val="tx2">
                    <a:lumMod val="75000"/>
                  </a:schemeClr>
                </a:solidFill>
              </a:rPr>
              <a:t>|</a:t>
            </a:r>
            <a:r>
              <a:rPr lang="en-US" sz="800" b="1" dirty="0" smtClean="0">
                <a:solidFill>
                  <a:srgbClr val="C59F15"/>
                </a:solidFill>
              </a:rPr>
              <a:t> San Francisco </a:t>
            </a:r>
            <a:r>
              <a:rPr lang="en-US" sz="800" b="1" dirty="0" smtClean="0">
                <a:solidFill>
                  <a:schemeClr val="tx2">
                    <a:lumMod val="75000"/>
                  </a:schemeClr>
                </a:solidFill>
              </a:rPr>
              <a:t>| </a:t>
            </a:r>
            <a:r>
              <a:rPr lang="en-US" sz="800" b="1" dirty="0" smtClean="0">
                <a:solidFill>
                  <a:srgbClr val="C59F15"/>
                </a:solidFill>
              </a:rPr>
              <a:t>Sacramento </a:t>
            </a:r>
            <a:r>
              <a:rPr lang="en-US" sz="800" b="1" dirty="0" smtClean="0">
                <a:solidFill>
                  <a:schemeClr val="tx2">
                    <a:lumMod val="75000"/>
                  </a:schemeClr>
                </a:solidFill>
              </a:rPr>
              <a:t>| </a:t>
            </a:r>
            <a:r>
              <a:rPr lang="en-US" sz="800" b="1" dirty="0" smtClean="0">
                <a:solidFill>
                  <a:srgbClr val="C59F15"/>
                </a:solidFill>
              </a:rPr>
              <a:t>Oregon </a:t>
            </a:r>
            <a:r>
              <a:rPr lang="en-US" sz="800" b="1" dirty="0" smtClean="0">
                <a:solidFill>
                  <a:schemeClr val="tx2">
                    <a:lumMod val="75000"/>
                  </a:schemeClr>
                </a:solidFill>
              </a:rPr>
              <a:t>| </a:t>
            </a:r>
            <a:r>
              <a:rPr lang="en-US" sz="800" b="1" dirty="0" smtClean="0">
                <a:solidFill>
                  <a:srgbClr val="C59F15"/>
                </a:solidFill>
              </a:rPr>
              <a:t>Ann Arbor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3508075" y="5420668"/>
            <a:ext cx="2133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tx2">
                    <a:lumMod val="50000"/>
                  </a:schemeClr>
                </a:solidFill>
              </a:rPr>
              <a:t>www.Hawkins.com</a:t>
            </a:r>
            <a:endParaRPr lang="en-US" sz="9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30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9F331-2D21-40CE-ABEC-3FF01A610783}" type="datetime1">
              <a:rPr lang="en-US" smtClean="0"/>
              <a:t>11/14/2017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3868-18CB-47B3-8E10-7AF682D2F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63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A4DBA-3AF2-4DC4-8553-2B0606F34041}" type="datetime1">
              <a:rPr lang="en-US" smtClean="0"/>
              <a:t>11/14/2017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3868-18CB-47B3-8E10-7AF682D2F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07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>
            <a:normAutofit/>
          </a:bodyPr>
          <a:lstStyle>
            <a:lvl1pPr algn="l">
              <a:defRPr sz="2400" b="0" cap="all">
                <a:solidFill>
                  <a:srgbClr val="BA995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422261"/>
            <a:ext cx="7772400" cy="1250156"/>
          </a:xfrm>
        </p:spPr>
        <p:txBody>
          <a:bodyPr anchor="b">
            <a:normAutofit/>
          </a:bodyPr>
          <a:lstStyle>
            <a:lvl1pPr marL="0" indent="0">
              <a:buNone/>
              <a:defRPr sz="36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ED7D-4C18-49D8-856D-E23486815730}" type="datetime1">
              <a:rPr lang="en-US" smtClean="0"/>
              <a:t>11/14/2017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3868-18CB-47B3-8E10-7AF682D2FC8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27496" y="3683000"/>
            <a:ext cx="77724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0018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409F7-FA3B-4168-8819-8FB1F0FC74B8}" type="datetime1">
              <a:rPr lang="en-US" smtClean="0"/>
              <a:t>11/14/2017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3868-18CB-47B3-8E10-7AF682D2F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405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15796-C9EE-45AD-9828-DEEF181E493D}" type="datetime1">
              <a:rPr lang="en-US" smtClean="0"/>
              <a:t>11/14/2017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3868-18CB-47B3-8E10-7AF682D2F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616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3B5A4-9C31-455B-A9A0-F8E743BBD6CB}" type="datetime1">
              <a:rPr lang="en-US" smtClean="0"/>
              <a:t>11/14/2017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3868-18CB-47B3-8E10-7AF682D2F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515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2814-CFE4-4CCB-AC7E-FAB2C6C6271B}" type="datetime1">
              <a:rPr lang="en-US" smtClean="0"/>
              <a:t>11/14/2017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3868-18CB-47B3-8E10-7AF682D2F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00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13B3-B6FD-4C74-AF2F-17287CEBD802}" type="datetime1">
              <a:rPr lang="en-US" smtClean="0"/>
              <a:t>11/14/2017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3868-18CB-47B3-8E10-7AF682D2F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17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8D29-194E-4D8E-BDCE-6AAA13479E83}" type="datetime1">
              <a:rPr lang="en-US" smtClean="0"/>
              <a:t>11/14/2017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3868-18CB-47B3-8E10-7AF682D2F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2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fld id="{79379CEA-77D5-4A2C-A4B4-E75C1F964CEA}" type="datetime1">
              <a:rPr lang="en-US" smtClean="0"/>
              <a:t>11/14/2017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fld id="{63583868-18CB-47B3-8E10-7AF682D2FC8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8991600" y="63500"/>
            <a:ext cx="0" cy="5524500"/>
          </a:xfrm>
          <a:prstGeom prst="line">
            <a:avLst/>
          </a:prstGeom>
          <a:ln w="28575">
            <a:solidFill>
              <a:srgbClr val="C59F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48574" y="5108753"/>
            <a:ext cx="8229600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508075" y="5420668"/>
            <a:ext cx="2133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tx2">
                    <a:lumMod val="50000"/>
                  </a:schemeClr>
                </a:solidFill>
              </a:rPr>
              <a:t>www.Hawkins.com</a:t>
            </a:r>
            <a:endParaRPr lang="en-US" sz="9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54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3363" indent="-233363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1688" indent="-2317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27113" indent="-225425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11275" indent="-284163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jeit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33500"/>
            <a:ext cx="7772400" cy="1476375"/>
          </a:xfrm>
        </p:spPr>
        <p:txBody>
          <a:bodyPr>
            <a:normAutofit fontScale="90000"/>
          </a:bodyPr>
          <a:lstStyle/>
          <a:p>
            <a:r>
              <a:rPr lang="en-US" sz="3200" cap="all" dirty="0"/>
              <a:t>Association of Environmental </a:t>
            </a:r>
            <a:r>
              <a:rPr lang="en-US" sz="3200" cap="all" dirty="0" smtClean="0"/>
              <a:t>Authorities</a:t>
            </a:r>
            <a:br>
              <a:rPr lang="en-US" sz="3200" cap="all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Sources </a:t>
            </a:r>
            <a:r>
              <a:rPr lang="en-US" sz="3200" dirty="0" smtClean="0"/>
              <a:t>of Funding for Capital Projects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November 15, 2017</a:t>
            </a:r>
            <a:br>
              <a:rPr lang="en-US" dirty="0" smtClean="0"/>
            </a:br>
            <a:r>
              <a:rPr lang="en-US" dirty="0" smtClean="0"/>
              <a:t>Hawkins Delafield &amp; Wood LLP</a:t>
            </a:r>
            <a:br>
              <a:rPr lang="en-US" dirty="0" smtClean="0"/>
            </a:br>
            <a:r>
              <a:rPr lang="en-US" dirty="0" smtClean="0"/>
              <a:t>Robert H. Beinfield</a:t>
            </a:r>
          </a:p>
          <a:p>
            <a:endParaRPr lang="en-US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(973) 642-1307         rbeinfield@hawkins.com</a:t>
            </a: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05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u="sng" cap="all" dirty="0" smtClean="0"/>
              <a:t>Sources of Funding for Capital Projects</a:t>
            </a:r>
            <a:endParaRPr lang="en-US" sz="3200" b="1" u="sng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arenR"/>
            </a:pPr>
            <a:r>
              <a:rPr lang="en-US" sz="2800" dirty="0" smtClean="0"/>
              <a:t>Equity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arenR"/>
            </a:pPr>
            <a:r>
              <a:rPr lang="en-US" sz="2800" dirty="0" smtClean="0"/>
              <a:t>Grants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arenR"/>
            </a:pPr>
            <a:r>
              <a:rPr lang="en-US" sz="2800" dirty="0" smtClean="0"/>
              <a:t>Leases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arenR"/>
            </a:pPr>
            <a:r>
              <a:rPr lang="en-US" sz="2800" dirty="0" smtClean="0"/>
              <a:t>Alternate Delivery </a:t>
            </a:r>
            <a:r>
              <a:rPr lang="en-US" sz="2800" dirty="0"/>
              <a:t>(Public Private </a:t>
            </a:r>
            <a:r>
              <a:rPr lang="en-US" sz="2800" dirty="0" smtClean="0"/>
              <a:t>Partnerships)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800" dirty="0" smtClean="0"/>
              <a:t>Loans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3868-18CB-47B3-8E10-7AF682D2FC8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74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EQUITY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/>
              <a:t>Capital Reserves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Asset Management Plan</a:t>
            </a:r>
            <a:endParaRPr lang="en-US" sz="2800" dirty="0"/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Required for NJEIT Financing (Fiscal Sustainability Plan)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3868-18CB-47B3-8E10-7AF682D2FC8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712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GRANTS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/>
              <a:t>FEMA (Federal Emergency Management Agency)</a:t>
            </a:r>
            <a:endParaRPr lang="en-US" sz="3200" dirty="0" smtClean="0"/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Bridge Financing (Grant Anticipation Notes)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Principal Forgiveness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Certain NJEIT Programs</a:t>
            </a:r>
          </a:p>
          <a:p>
            <a:pPr lvl="1"/>
            <a:r>
              <a:rPr lang="en-US" sz="2400" dirty="0" smtClean="0"/>
              <a:t>Coupled With Low Interest Loan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3868-18CB-47B3-8E10-7AF682D2FC8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33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LEASES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/>
              <a:t>Primarily Equipment</a:t>
            </a:r>
          </a:p>
          <a:p>
            <a:r>
              <a:rPr lang="en-US" sz="2800" dirty="0" smtClean="0"/>
              <a:t>Operating Budget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3868-18CB-47B3-8E10-7AF682D2FC8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86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ALTERNATE DELIVERY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/>
              <a:t>Public Private Partnerships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Design – Build Contracts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Design – Build </a:t>
            </a:r>
            <a:r>
              <a:rPr lang="en-US" sz="2800" dirty="0"/>
              <a:t>– </a:t>
            </a:r>
            <a:r>
              <a:rPr lang="en-US" sz="2800" dirty="0" smtClean="0"/>
              <a:t>Operate Contracts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Specific State Statute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Local Finance Board Approval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3868-18CB-47B3-8E10-7AF682D2FC8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1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LOANS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Governmental Low Interest Loan Programs</a:t>
            </a:r>
          </a:p>
          <a:p>
            <a:pPr lvl="1"/>
            <a:r>
              <a:rPr lang="en-US" sz="2400" dirty="0" smtClean="0"/>
              <a:t>NJEIT (New Jersey Environmental Infrastructure Trust)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USDA (United States Department of Agriculture)</a:t>
            </a:r>
          </a:p>
          <a:p>
            <a:r>
              <a:rPr lang="en-US" sz="2800" dirty="0" smtClean="0"/>
              <a:t>Capital Markets</a:t>
            </a:r>
          </a:p>
          <a:p>
            <a:pPr lvl="1"/>
            <a:r>
              <a:rPr lang="en-US" sz="2400" dirty="0" smtClean="0"/>
              <a:t>County Improvement Authority</a:t>
            </a:r>
          </a:p>
          <a:p>
            <a:pPr lvl="1"/>
            <a:r>
              <a:rPr lang="en-US" sz="2400" dirty="0" smtClean="0"/>
              <a:t>Commercial Bank (Private Placement)</a:t>
            </a:r>
          </a:p>
          <a:p>
            <a:pPr lvl="1"/>
            <a:r>
              <a:rPr lang="en-US" sz="2400" dirty="0" smtClean="0"/>
              <a:t>Public Offering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3868-18CB-47B3-8E10-7AF682D2FC8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6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NJEIT, USDA, IA, BANK OR PUBLIC OFFERING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Interest Rate</a:t>
            </a:r>
          </a:p>
          <a:p>
            <a:r>
              <a:rPr lang="en-US" sz="2800" dirty="0" smtClean="0"/>
              <a:t>Project Eligibility</a:t>
            </a:r>
          </a:p>
          <a:p>
            <a:r>
              <a:rPr lang="en-US" sz="2800" dirty="0" smtClean="0"/>
              <a:t>Project Approval Process</a:t>
            </a:r>
          </a:p>
          <a:p>
            <a:r>
              <a:rPr lang="en-US" sz="2800" dirty="0" smtClean="0"/>
              <a:t>Loan Approval Process (Local Finance Board)</a:t>
            </a:r>
          </a:p>
          <a:p>
            <a:r>
              <a:rPr lang="en-US" sz="2800" dirty="0" smtClean="0"/>
              <a:t>Repayment Period</a:t>
            </a:r>
          </a:p>
          <a:p>
            <a:r>
              <a:rPr lang="en-US" sz="2800" dirty="0" smtClean="0"/>
              <a:t>Credit Rating Process</a:t>
            </a:r>
          </a:p>
          <a:p>
            <a:r>
              <a:rPr lang="en-US" sz="2800" dirty="0" smtClean="0"/>
              <a:t>Initial Disclosure - Official Statement Preparation</a:t>
            </a:r>
          </a:p>
          <a:p>
            <a:r>
              <a:rPr lang="en-US" sz="2800" dirty="0" smtClean="0"/>
              <a:t>Sale Process - Negotiated, Competitive or Placement</a:t>
            </a:r>
          </a:p>
          <a:p>
            <a:r>
              <a:rPr lang="en-US" sz="2800" dirty="0" smtClean="0"/>
              <a:t>Loan Covenants</a:t>
            </a:r>
          </a:p>
          <a:p>
            <a:r>
              <a:rPr lang="en-US" sz="2800" dirty="0"/>
              <a:t>Continuing </a:t>
            </a:r>
            <a:r>
              <a:rPr lang="en-US" sz="2800" dirty="0" smtClean="0"/>
              <a:t>Disclosure</a:t>
            </a:r>
          </a:p>
          <a:p>
            <a:r>
              <a:rPr lang="en-US" sz="2800" dirty="0" smtClean="0"/>
              <a:t>Costs:  Initial and Ongoing</a:t>
            </a:r>
            <a:endParaRPr lang="en-US" sz="2800" dirty="0"/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3868-18CB-47B3-8E10-7AF682D2FC8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803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NJEIT – RECENT DEVELOPMENTS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Website Tutorials and Enhancements (</a:t>
            </a:r>
            <a:r>
              <a:rPr lang="en-US" dirty="0">
                <a:hlinkClick r:id="rId2"/>
              </a:rPr>
              <a:t>www.njeit.org</a:t>
            </a:r>
            <a:r>
              <a:rPr lang="en-US" dirty="0"/>
              <a:t>)</a:t>
            </a:r>
          </a:p>
          <a:p>
            <a:r>
              <a:rPr lang="en-US" dirty="0" smtClean="0"/>
              <a:t>Applications </a:t>
            </a:r>
            <a:r>
              <a:rPr lang="en-US" dirty="0"/>
              <a:t>and Financial Addendum Forms Now Web </a:t>
            </a:r>
            <a:r>
              <a:rPr lang="en-US" dirty="0" smtClean="0"/>
              <a:t>Based</a:t>
            </a:r>
          </a:p>
          <a:p>
            <a:r>
              <a:rPr lang="en-US" dirty="0" smtClean="0"/>
              <a:t>Few Deadlines – Rolling Applications</a:t>
            </a:r>
          </a:p>
          <a:p>
            <a:r>
              <a:rPr lang="en-US" dirty="0" smtClean="0"/>
              <a:t>Construction/Interim Loan Required – No Bid Blackout Period</a:t>
            </a:r>
          </a:p>
          <a:p>
            <a:r>
              <a:rPr lang="en-US" dirty="0"/>
              <a:t>Reduced Chance of Unused </a:t>
            </a:r>
            <a:r>
              <a:rPr lang="en-US" dirty="0" smtClean="0"/>
              <a:t>Loan Proceeds</a:t>
            </a:r>
            <a:endParaRPr lang="en-US" dirty="0"/>
          </a:p>
          <a:p>
            <a:r>
              <a:rPr lang="en-US" dirty="0" smtClean="0"/>
              <a:t>Maximum Term of 30 (not 20) Years</a:t>
            </a:r>
          </a:p>
          <a:p>
            <a:r>
              <a:rPr lang="en-US" dirty="0"/>
              <a:t>Local Finance Board Application Not Required </a:t>
            </a:r>
          </a:p>
          <a:p>
            <a:r>
              <a:rPr lang="en-US" dirty="0"/>
              <a:t>Fiscal Sustainability Plan Required</a:t>
            </a:r>
          </a:p>
          <a:p>
            <a:r>
              <a:rPr lang="en-US" dirty="0" smtClean="0"/>
              <a:t>Planning and Design Loan Simplified</a:t>
            </a:r>
          </a:p>
          <a:p>
            <a:r>
              <a:rPr lang="en-US" dirty="0" smtClean="0"/>
              <a:t>Water Infrastructure Savings Enabling (“WISE”) Act – Effective 11/7/17 – Additional LFB Submission for $1,000,000 Projects Not Using NJEIT</a:t>
            </a:r>
          </a:p>
          <a:p>
            <a:r>
              <a:rPr lang="en-US" dirty="0" smtClean="0"/>
              <a:t>Planning and Design Allowance No Longer Automatic – Cost Basis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3868-18CB-47B3-8E10-7AF682D2FC8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768978"/>
      </p:ext>
    </p:extLst>
  </p:cSld>
  <p:clrMapOvr>
    <a:masterClrMapping/>
  </p:clrMapOvr>
</p:sld>
</file>

<file path=ppt/theme/theme1.xml><?xml version="1.0" encoding="utf-8"?>
<a:theme xmlns:a="http://schemas.openxmlformats.org/drawingml/2006/main" name="HDW PowerPoint Presentation Samp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HDW PowerPoint Presentation Sample</Template>
  <TotalTime>50</TotalTime>
  <Words>282</Words>
  <Application>Microsoft Office PowerPoint</Application>
  <PresentationFormat>On-screen Show (16:10)</PresentationFormat>
  <Paragraphs>69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HDW PowerPoint Presentation Sample</vt:lpstr>
      <vt:lpstr>MSPhotoEd.3</vt:lpstr>
      <vt:lpstr>Association of Environmental Authorities  Sources of Funding for Capital Projects</vt:lpstr>
      <vt:lpstr>Sources of Funding for Capital Projects</vt:lpstr>
      <vt:lpstr>EQUITY</vt:lpstr>
      <vt:lpstr>GRANTS</vt:lpstr>
      <vt:lpstr>LEASES</vt:lpstr>
      <vt:lpstr>ALTERNATE DELIVERY</vt:lpstr>
      <vt:lpstr>LOANS</vt:lpstr>
      <vt:lpstr>NJEIT, USDA, IA, BANK OR PUBLIC OFFERING</vt:lpstr>
      <vt:lpstr>NJEIT – RECENT DEVELOPMENTS</vt:lpstr>
    </vt:vector>
  </TitlesOfParts>
  <Company>Hawkins, Delafield and Wood LLP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Hawkins Delafield &amp; Wood LLP</dc:creator>
  <cp:lastModifiedBy>Staff</cp:lastModifiedBy>
  <cp:revision>17</cp:revision>
  <cp:lastPrinted>2017-11-02T16:50:45Z</cp:lastPrinted>
  <dcterms:created xsi:type="dcterms:W3CDTF">2017-10-16T13:11:57Z</dcterms:created>
  <dcterms:modified xsi:type="dcterms:W3CDTF">2017-11-14T20:30:15Z</dcterms:modified>
</cp:coreProperties>
</file>